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sldIdLst>
    <p:sldId id="256" r:id="rId2"/>
    <p:sldId id="257" r:id="rId3"/>
    <p:sldId id="268" r:id="rId4"/>
    <p:sldId id="264" r:id="rId5"/>
    <p:sldId id="266" r:id="rId6"/>
    <p:sldId id="267" r:id="rId7"/>
    <p:sldId id="269" r:id="rId8"/>
    <p:sldId id="272" r:id="rId9"/>
    <p:sldId id="273" r:id="rId10"/>
    <p:sldId id="274" r:id="rId11"/>
    <p:sldId id="275" r:id="rId12"/>
    <p:sldId id="276"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D1F656-7571-4FAE-AD24-2798A8D52E47}" v="114" dt="2023-08-18T11:23:58.269"/>
    <p1510:client id="{83CFEF59-76FA-4F0E-88F1-927584729F85}" v="1696" dt="2023-08-17T17:35:00.069"/>
    <p1510:client id="{BD9006DD-872B-4DF6-87FA-341F3F4BE07F}" v="149" dt="2023-08-19T11:28:34.681"/>
    <p1510:client id="{CC0DFEE2-93F3-436E-BE26-D2AD7833CB11}" v="4" dt="2023-08-19T10:22:20.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92056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66524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6129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816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76766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21862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59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6151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38460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774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9/5/2023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03206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9/5/2023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665336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PMC_(identifier)" TargetMode="External"/><Relationship Id="rId3" Type="http://schemas.openxmlformats.org/officeDocument/2006/relationships/hyperlink" Target="https://www.ncbi.nlm.nih.gov/pmc/articles/PMC4790203" TargetMode="External"/><Relationship Id="rId7" Type="http://schemas.openxmlformats.org/officeDocument/2006/relationships/hyperlink" Target="https://www.worldcat.org/issn/1556-3669" TargetMode="External"/><Relationship Id="rId2" Type="http://schemas.openxmlformats.org/officeDocument/2006/relationships/hyperlink" Target="http://www.opsweb.org/?page=fundusphotography" TargetMode="External"/><Relationship Id="rId1" Type="http://schemas.openxmlformats.org/officeDocument/2006/relationships/slideLayout" Target="../slideLayouts/slideLayout7.xml"/><Relationship Id="rId6" Type="http://schemas.openxmlformats.org/officeDocument/2006/relationships/hyperlink" Target="https://en.wikipedia.org/wiki/ISSN_(identifier)" TargetMode="External"/><Relationship Id="rId5" Type="http://schemas.openxmlformats.org/officeDocument/2006/relationships/hyperlink" Target="https://doi.org/10.1089/tmj.2015.0068" TargetMode="External"/><Relationship Id="rId10" Type="http://schemas.openxmlformats.org/officeDocument/2006/relationships/hyperlink" Target="https://pubmed.ncbi.nlm.nih.gov/26308281" TargetMode="External"/><Relationship Id="rId4" Type="http://schemas.openxmlformats.org/officeDocument/2006/relationships/hyperlink" Target="https://en.wikipedia.org/wiki/Doi_(identifier)" TargetMode="External"/><Relationship Id="rId9" Type="http://schemas.openxmlformats.org/officeDocument/2006/relationships/hyperlink" Target="https://en.wikipedia.org/wiki/PMID_(identifie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433638"/>
            <a:ext cx="6767513" cy="4927600"/>
          </a:xfrm>
        </p:spPr>
        <p:txBody>
          <a:bodyPr anchor="ctr">
            <a:normAutofit/>
          </a:bodyPr>
          <a:lstStyle/>
          <a:p>
            <a:r>
              <a:rPr lang="en-US" sz="6000" b="1" i="1" dirty="0">
                <a:solidFill>
                  <a:schemeClr val="bg1">
                    <a:lumMod val="65000"/>
                  </a:schemeClr>
                </a:solidFill>
                <a:latin typeface="Calibri"/>
                <a:cs typeface="Calibri Light"/>
              </a:rPr>
              <a:t>Developing an Advanced Fundus Camera For Ocular Health Assessment</a:t>
            </a:r>
            <a:endParaRPr lang="en-US" sz="6000" b="1" i="1" dirty="0">
              <a:solidFill>
                <a:schemeClr val="bg1">
                  <a:lumMod val="65000"/>
                </a:schemeClr>
              </a:solidFill>
              <a:latin typeface="Calibri"/>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15069-541E-424C-97B4-07F0BF405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21" y="896471"/>
            <a:ext cx="11457357" cy="5412078"/>
          </a:xfrm>
          <a:prstGeom prst="rect">
            <a:avLst/>
          </a:prstGeom>
        </p:spPr>
      </p:pic>
    </p:spTree>
    <p:extLst>
      <p:ext uri="{BB962C8B-B14F-4D97-AF65-F5344CB8AC3E}">
        <p14:creationId xmlns:p14="http://schemas.microsoft.com/office/powerpoint/2010/main" val="19487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ADB2E-085E-731E-20D7-A690CC586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825"/>
            <a:ext cx="12192000" cy="6102350"/>
          </a:xfrm>
          <a:prstGeom prst="rect">
            <a:avLst/>
          </a:prstGeom>
        </p:spPr>
      </p:pic>
    </p:spTree>
    <p:extLst>
      <p:ext uri="{BB962C8B-B14F-4D97-AF65-F5344CB8AC3E}">
        <p14:creationId xmlns:p14="http://schemas.microsoft.com/office/powerpoint/2010/main" val="995065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8F183-CD10-97DE-EC39-3A9953254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225"/>
            <a:ext cx="12192000" cy="6051550"/>
          </a:xfrm>
          <a:prstGeom prst="rect">
            <a:avLst/>
          </a:prstGeom>
        </p:spPr>
      </p:pic>
    </p:spTree>
    <p:extLst>
      <p:ext uri="{BB962C8B-B14F-4D97-AF65-F5344CB8AC3E}">
        <p14:creationId xmlns:p14="http://schemas.microsoft.com/office/powerpoint/2010/main" val="202455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731520" y="566057"/>
            <a:ext cx="4702629" cy="769441"/>
          </a:xfrm>
          <a:prstGeom prst="rect">
            <a:avLst/>
          </a:prstGeom>
          <a:noFill/>
        </p:spPr>
        <p:txBody>
          <a:bodyPr wrap="square" rtlCol="0">
            <a:spAutoFit/>
          </a:bodyPr>
          <a:lstStyle/>
          <a:p>
            <a:r>
              <a:rPr lang="en-US" sz="4400" dirty="0">
                <a:latin typeface="Times New Roman" panose="02020603050405020304" pitchFamily="18" charset="0"/>
                <a:cs typeface="Times New Roman" panose="02020603050405020304" pitchFamily="18" charset="0"/>
              </a:rPr>
              <a:t>References</a:t>
            </a:r>
          </a:p>
        </p:txBody>
      </p:sp>
      <p:sp>
        <p:nvSpPr>
          <p:cNvPr id="3" name="Rectangle 2"/>
          <p:cNvSpPr/>
          <p:nvPr/>
        </p:nvSpPr>
        <p:spPr>
          <a:xfrm>
            <a:off x="731519" y="1628503"/>
            <a:ext cx="11164389" cy="4708981"/>
          </a:xfrm>
          <a:prstGeom prst="rect">
            <a:avLst/>
          </a:prstGeom>
        </p:spPr>
        <p:txBody>
          <a:bodyPr wrap="square">
            <a:spAutoFit/>
          </a:bodyPr>
          <a:lstStyle/>
          <a:p>
            <a:pPr marL="342900" indent="-342900">
              <a:buFont typeface="+mj-lt"/>
              <a:buAutoNum type="arabicPeriod"/>
            </a:pPr>
            <a:r>
              <a:rPr lang="en-US" sz="2000" dirty="0"/>
              <a:t>"Automated Diagnosis of Retinopathy of Prematurity Using Deep Convolutional Neural Networks“ - Daniel L. Rubin, Susan Y. </a:t>
            </a:r>
            <a:r>
              <a:rPr lang="en-US" sz="2000" dirty="0" err="1"/>
              <a:t>Foosaner</a:t>
            </a:r>
            <a:endParaRPr lang="en-US" sz="2000" dirty="0"/>
          </a:p>
          <a:p>
            <a:pPr marL="342900" indent="-342900">
              <a:buFont typeface="+mj-lt"/>
              <a:buAutoNum type="arabicPeriod"/>
            </a:pPr>
            <a:endParaRPr lang="en-US" sz="2000" dirty="0"/>
          </a:p>
          <a:p>
            <a:pPr marL="342900" indent="-342900">
              <a:buFont typeface="+mj-lt"/>
              <a:buAutoNum type="arabicPeriod"/>
            </a:pPr>
            <a:r>
              <a:rPr lang="en-US" sz="2000" dirty="0"/>
              <a:t> "Deep Learning-Based Automated Detection of Diabetic Retinopathy Progression Using Ultra-</a:t>
            </a:r>
            <a:r>
              <a:rPr lang="en-US" sz="2000" dirty="0" err="1"/>
              <a:t>Widefield</a:t>
            </a:r>
            <a:r>
              <a:rPr lang="en-US" sz="2000" dirty="0"/>
              <a:t> Fundus Images“ - </a:t>
            </a:r>
            <a:r>
              <a:rPr lang="en-US" sz="2000" dirty="0" err="1"/>
              <a:t>Shivang</a:t>
            </a:r>
            <a:r>
              <a:rPr lang="en-US" sz="2000" dirty="0"/>
              <a:t> V. Dave, </a:t>
            </a:r>
            <a:r>
              <a:rPr lang="en-US" sz="2000" dirty="0" err="1"/>
              <a:t>Prabu</a:t>
            </a:r>
            <a:r>
              <a:rPr lang="en-US" sz="2000" dirty="0"/>
              <a:t> Mohan</a:t>
            </a:r>
          </a:p>
          <a:p>
            <a:pPr marL="342900" indent="-342900">
              <a:buFont typeface="+mj-lt"/>
              <a:buAutoNum type="arabicPeriod"/>
            </a:pPr>
            <a:endParaRPr lang="en-US" sz="2000" dirty="0"/>
          </a:p>
          <a:p>
            <a:pPr marL="342900" indent="-342900">
              <a:buFont typeface="+mj-lt"/>
              <a:buAutoNum type="arabicPeriod"/>
            </a:pPr>
            <a:r>
              <a:rPr lang="en-US" sz="2000" dirty="0"/>
              <a:t> </a:t>
            </a:r>
            <a:r>
              <a:rPr lang="en-US" sz="2000" dirty="0">
                <a:hlinkClick r:id="rId2"/>
              </a:rPr>
              <a:t>"Fundus Photography Overview"</a:t>
            </a:r>
            <a:r>
              <a:rPr lang="en-US" sz="2000" dirty="0"/>
              <a:t>. www.opsweb.org. Ophthalmic Photographers' Society. Retrieved 2015-09-17.</a:t>
            </a:r>
          </a:p>
          <a:p>
            <a:pPr marL="342900" indent="-342900">
              <a:buFont typeface="+mj-lt"/>
              <a:buAutoNum type="arabicPeriod"/>
            </a:pPr>
            <a:endParaRPr lang="en-US" sz="2000" dirty="0"/>
          </a:p>
          <a:p>
            <a:pPr marL="342900" indent="-342900">
              <a:buFont typeface="+mj-lt"/>
              <a:buAutoNum type="arabicPeriod"/>
            </a:pPr>
            <a:r>
              <a:rPr lang="en-US" sz="2000" dirty="0"/>
              <a:t> </a:t>
            </a:r>
            <a:r>
              <a:rPr lang="en-US" sz="2000" dirty="0" err="1"/>
              <a:t>Panwar</a:t>
            </a:r>
            <a:r>
              <a:rPr lang="en-US" sz="2000" dirty="0"/>
              <a:t>, </a:t>
            </a:r>
            <a:r>
              <a:rPr lang="en-US" sz="2000" dirty="0" err="1"/>
              <a:t>Nishtha</a:t>
            </a:r>
            <a:r>
              <a:rPr lang="en-US" sz="2000" dirty="0"/>
              <a:t>; Huang, Philemon; Lee, </a:t>
            </a:r>
            <a:r>
              <a:rPr lang="en-US" sz="2000" dirty="0" err="1"/>
              <a:t>Jiaying</a:t>
            </a:r>
            <a:r>
              <a:rPr lang="en-US" sz="2000" dirty="0"/>
              <a:t>; Keane, </a:t>
            </a:r>
            <a:r>
              <a:rPr lang="en-US" sz="2000" dirty="0" err="1"/>
              <a:t>Pearse</a:t>
            </a:r>
            <a:r>
              <a:rPr lang="en-US" sz="2000" dirty="0"/>
              <a:t> A.; </a:t>
            </a:r>
            <a:r>
              <a:rPr lang="en-US" sz="2000" dirty="0" err="1"/>
              <a:t>Chuan</a:t>
            </a:r>
            <a:r>
              <a:rPr lang="en-US" sz="2000" dirty="0"/>
              <a:t>, </a:t>
            </a:r>
            <a:r>
              <a:rPr lang="en-US" sz="2000" dirty="0" err="1"/>
              <a:t>Tjin</a:t>
            </a:r>
            <a:r>
              <a:rPr lang="en-US" sz="2000" dirty="0"/>
              <a:t> </a:t>
            </a:r>
            <a:r>
              <a:rPr lang="en-US" sz="2000" dirty="0" err="1"/>
              <a:t>Swee</a:t>
            </a:r>
            <a:r>
              <a:rPr lang="en-US" sz="2000" dirty="0"/>
              <a:t>; </a:t>
            </a:r>
            <a:r>
              <a:rPr lang="en-US" sz="2000" dirty="0" err="1"/>
              <a:t>Richhariya</a:t>
            </a:r>
            <a:r>
              <a:rPr lang="en-US" sz="2000" dirty="0"/>
              <a:t>, </a:t>
            </a:r>
            <a:r>
              <a:rPr lang="en-US" sz="2000" dirty="0" err="1"/>
              <a:t>Ashutosh</a:t>
            </a:r>
            <a:r>
              <a:rPr lang="en-US" sz="2000" dirty="0"/>
              <a:t>; Teoh, Stephen; Lim, Tock Han; Agrawal, </a:t>
            </a:r>
            <a:r>
              <a:rPr lang="en-US" sz="2000" dirty="0" err="1"/>
              <a:t>Rupesh</a:t>
            </a:r>
            <a:r>
              <a:rPr lang="en-US" sz="2000" dirty="0"/>
              <a:t> (2015-08-26). </a:t>
            </a:r>
            <a:r>
              <a:rPr lang="en-US" sz="2000" dirty="0">
                <a:hlinkClick r:id="rId3"/>
              </a:rPr>
              <a:t>"Fundus Photography in the 21st Century – A Review of Recent Technological Advances and Their Implications for Worldwide Healthcare"</a:t>
            </a:r>
            <a:r>
              <a:rPr lang="en-US" sz="2000" dirty="0"/>
              <a:t>. Telemedicine Journal and e-Health. </a:t>
            </a:r>
            <a:r>
              <a:rPr lang="en-US" sz="2000" b="1" dirty="0"/>
              <a:t>22</a:t>
            </a:r>
            <a:r>
              <a:rPr lang="en-US" sz="2000" dirty="0"/>
              <a:t> (3): 198–208. </a:t>
            </a:r>
            <a:r>
              <a:rPr lang="en-US" sz="2000" dirty="0">
                <a:hlinkClick r:id="rId4" tooltip="Doi (identifier)"/>
              </a:rPr>
              <a:t>doi</a:t>
            </a:r>
            <a:r>
              <a:rPr lang="en-US" sz="2000" dirty="0"/>
              <a:t>:</a:t>
            </a:r>
            <a:r>
              <a:rPr lang="en-US" sz="2000" dirty="0">
                <a:hlinkClick r:id="rId5"/>
              </a:rPr>
              <a:t>10.1089/tmj.2015.0068</a:t>
            </a:r>
            <a:r>
              <a:rPr lang="en-US" sz="2000" dirty="0"/>
              <a:t>. </a:t>
            </a:r>
            <a:r>
              <a:rPr lang="en-US" sz="2000" dirty="0">
                <a:hlinkClick r:id="rId6" tooltip="ISSN (identifier)"/>
              </a:rPr>
              <a:t>ISSN</a:t>
            </a:r>
            <a:r>
              <a:rPr lang="en-US" sz="2000" dirty="0"/>
              <a:t> </a:t>
            </a:r>
            <a:r>
              <a:rPr lang="en-US" sz="2000" dirty="0">
                <a:hlinkClick r:id="rId7"/>
              </a:rPr>
              <a:t>1556-3669</a:t>
            </a:r>
            <a:r>
              <a:rPr lang="en-US" sz="2000" dirty="0"/>
              <a:t>. </a:t>
            </a:r>
            <a:r>
              <a:rPr lang="en-US" sz="2000" dirty="0">
                <a:hlinkClick r:id="rId8" tooltip="PMC (identifier)"/>
              </a:rPr>
              <a:t>PMC</a:t>
            </a:r>
            <a:r>
              <a:rPr lang="en-US" sz="2000" dirty="0"/>
              <a:t> </a:t>
            </a:r>
            <a:r>
              <a:rPr lang="en-US" sz="2000" dirty="0">
                <a:hlinkClick r:id="rId3"/>
              </a:rPr>
              <a:t>4790203</a:t>
            </a:r>
            <a:r>
              <a:rPr lang="en-US" sz="2000" dirty="0"/>
              <a:t>. </a:t>
            </a:r>
            <a:r>
              <a:rPr lang="en-US" sz="2000" dirty="0">
                <a:hlinkClick r:id="rId9" tooltip="PMID (identifier)"/>
              </a:rPr>
              <a:t>PMID</a:t>
            </a:r>
            <a:r>
              <a:rPr lang="en-US" sz="2000" dirty="0"/>
              <a:t> </a:t>
            </a:r>
            <a:r>
              <a:rPr lang="en-US" sz="2000" dirty="0">
                <a:hlinkClick r:id="rId10"/>
              </a:rPr>
              <a:t>26308281</a:t>
            </a:r>
            <a:r>
              <a:rPr lang="en-US" sz="2000" dirty="0"/>
              <a:t>.</a:t>
            </a:r>
          </a:p>
          <a:p>
            <a:pPr marL="342900" indent="-342900">
              <a:buFont typeface="+mj-lt"/>
              <a:buAutoNum type="arabicPeriod"/>
            </a:pPr>
            <a:endParaRPr lang="en-US" sz="2000" dirty="0"/>
          </a:p>
        </p:txBody>
      </p:sp>
    </p:spTree>
    <p:extLst>
      <p:ext uri="{BB962C8B-B14F-4D97-AF65-F5344CB8AC3E}">
        <p14:creationId xmlns:p14="http://schemas.microsoft.com/office/powerpoint/2010/main" val="2966996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135121" y="2672080"/>
            <a:ext cx="3647439" cy="923330"/>
          </a:xfrm>
          <a:prstGeom prst="rect">
            <a:avLst/>
          </a:prstGeom>
          <a:noFill/>
        </p:spPr>
        <p:txBody>
          <a:bodyPr wrap="square" rtlCol="0">
            <a:spAutoFit/>
          </a:bodyPr>
          <a:lstStyle/>
          <a:p>
            <a:r>
              <a:rPr lang="en-US" sz="5400" dirty="0"/>
              <a:t>Thank you</a:t>
            </a:r>
          </a:p>
        </p:txBody>
      </p:sp>
    </p:spTree>
    <p:extLst>
      <p:ext uri="{BB962C8B-B14F-4D97-AF65-F5344CB8AC3E}">
        <p14:creationId xmlns:p14="http://schemas.microsoft.com/office/powerpoint/2010/main" val="46366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4E793E-79A5-B992-AE79-1015BEF7C21A}"/>
              </a:ext>
            </a:extLst>
          </p:cNvPr>
          <p:cNvSpPr txBox="1"/>
          <p:nvPr/>
        </p:nvSpPr>
        <p:spPr>
          <a:xfrm>
            <a:off x="826078" y="-158620"/>
            <a:ext cx="83659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dirty="0"/>
              <a:t>                        </a:t>
            </a:r>
            <a:r>
              <a:rPr lang="en-US" sz="4800" b="1" i="1" dirty="0">
                <a:solidFill>
                  <a:schemeClr val="accent2"/>
                </a:solidFill>
              </a:rPr>
              <a:t> </a:t>
            </a:r>
            <a:r>
              <a:rPr lang="en-US" sz="4400" b="1" dirty="0">
                <a:solidFill>
                  <a:schemeClr val="tx2"/>
                </a:solidFill>
              </a:rPr>
              <a:t>Project</a:t>
            </a:r>
            <a:r>
              <a:rPr lang="en-US" sz="4400" b="1" i="1" dirty="0">
                <a:solidFill>
                  <a:schemeClr val="tx2"/>
                </a:solidFill>
              </a:rPr>
              <a:t> </a:t>
            </a:r>
            <a:r>
              <a:rPr lang="en-US" sz="4400" b="1" dirty="0">
                <a:solidFill>
                  <a:schemeClr val="tx2"/>
                </a:solidFill>
              </a:rPr>
              <a:t>Team</a:t>
            </a:r>
          </a:p>
          <a:p>
            <a:r>
              <a:rPr lang="en-US" sz="3600" dirty="0"/>
              <a:t>                        </a:t>
            </a:r>
            <a:endParaRPr lang="en-US" dirty="0"/>
          </a:p>
        </p:txBody>
      </p:sp>
      <p:sp>
        <p:nvSpPr>
          <p:cNvPr id="3" name="TextBox 2">
            <a:extLst>
              <a:ext uri="{FF2B5EF4-FFF2-40B4-BE49-F238E27FC236}">
                <a16:creationId xmlns:a16="http://schemas.microsoft.com/office/drawing/2014/main" id="{8BB5CA53-74C2-876D-B21B-C535DC4B0FEC}"/>
              </a:ext>
            </a:extLst>
          </p:cNvPr>
          <p:cNvSpPr txBox="1"/>
          <p:nvPr/>
        </p:nvSpPr>
        <p:spPr>
          <a:xfrm>
            <a:off x="323202" y="4470420"/>
            <a:ext cx="546010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indent="-742950">
              <a:buFont typeface="Wingdings"/>
              <a:buChar char="Ø"/>
            </a:pPr>
            <a:r>
              <a:rPr lang="en-US" sz="3200" dirty="0"/>
              <a:t> </a:t>
            </a:r>
            <a:r>
              <a:rPr lang="en-US" sz="3200" b="1" dirty="0"/>
              <a:t>Rajesh Rane</a:t>
            </a:r>
            <a:endParaRPr lang="en-US" dirty="0"/>
          </a:p>
          <a:p>
            <a:pPr marL="742950" indent="-742950">
              <a:buFont typeface="Wingdings"/>
              <a:buChar char="Ø"/>
            </a:pPr>
            <a:r>
              <a:rPr lang="en-US" sz="3200" b="1" dirty="0"/>
              <a:t> Akshay Hanumante</a:t>
            </a:r>
          </a:p>
          <a:p>
            <a:pPr marL="742950" indent="-742950">
              <a:buFont typeface="Wingdings"/>
              <a:buChar char="Ø"/>
            </a:pPr>
            <a:r>
              <a:rPr lang="en-US" sz="3200" b="1" dirty="0"/>
              <a:t> Swapnil </a:t>
            </a:r>
            <a:r>
              <a:rPr lang="en-US" sz="3200" b="1" dirty="0" err="1"/>
              <a:t>Randive</a:t>
            </a:r>
            <a:endParaRPr lang="en-US" sz="3200" b="1" dirty="0"/>
          </a:p>
        </p:txBody>
      </p:sp>
      <p:sp>
        <p:nvSpPr>
          <p:cNvPr id="4" name="TextBox 3">
            <a:extLst>
              <a:ext uri="{FF2B5EF4-FFF2-40B4-BE49-F238E27FC236}">
                <a16:creationId xmlns:a16="http://schemas.microsoft.com/office/drawing/2014/main" id="{BAB41218-041B-D88E-BC2F-888E8A5AF5D4}"/>
              </a:ext>
            </a:extLst>
          </p:cNvPr>
          <p:cNvSpPr txBox="1"/>
          <p:nvPr/>
        </p:nvSpPr>
        <p:spPr>
          <a:xfrm>
            <a:off x="187918" y="818503"/>
            <a:ext cx="488576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
            </a:pPr>
            <a:r>
              <a:rPr lang="en-US" sz="4000" b="1" i="1" dirty="0"/>
              <a:t>Group Number – 02</a:t>
            </a:r>
            <a:endParaRPr lang="en-US" dirty="0"/>
          </a:p>
          <a:p>
            <a:pPr marL="571500" indent="-571500">
              <a:buFont typeface="Wingdings"/>
              <a:buChar char="§"/>
            </a:pPr>
            <a:r>
              <a:rPr lang="en-US" sz="4000" b="1" i="1" dirty="0"/>
              <a:t>Group Members</a:t>
            </a:r>
          </a:p>
        </p:txBody>
      </p:sp>
      <p:sp>
        <p:nvSpPr>
          <p:cNvPr id="5" name="TextBox 4">
            <a:extLst>
              <a:ext uri="{FF2B5EF4-FFF2-40B4-BE49-F238E27FC236}">
                <a16:creationId xmlns:a16="http://schemas.microsoft.com/office/drawing/2014/main" id="{64D2F641-BEFF-E8A5-AEA6-C6915CCC4DFB}"/>
              </a:ext>
            </a:extLst>
          </p:cNvPr>
          <p:cNvSpPr txBox="1"/>
          <p:nvPr/>
        </p:nvSpPr>
        <p:spPr>
          <a:xfrm>
            <a:off x="6287589" y="756947"/>
            <a:ext cx="5695405"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Wingdings"/>
              <a:buChar char="§"/>
            </a:pPr>
            <a:r>
              <a:rPr lang="en-US" sz="3600" b="1" i="1" dirty="0"/>
              <a:t>Guide</a:t>
            </a:r>
            <a:r>
              <a:rPr lang="en-US" sz="4000" b="1" i="1" dirty="0"/>
              <a:t> </a:t>
            </a:r>
            <a:endParaRPr lang="en-US" dirty="0"/>
          </a:p>
          <a:p>
            <a:pPr marL="342900" indent="-342900">
              <a:buFont typeface="Wingdings"/>
              <a:buChar char="Ø"/>
            </a:pPr>
            <a:r>
              <a:rPr lang="en-US" sz="2400" b="1" dirty="0">
                <a:latin typeface="Arial"/>
                <a:cs typeface="Arial"/>
              </a:rPr>
              <a:t>Dr. Priyanka Jain(AD, CDAC Delhi)</a:t>
            </a:r>
          </a:p>
          <a:p>
            <a:pPr marL="342900" indent="-342900">
              <a:buFont typeface="Wingdings"/>
              <a:buChar char="Ø"/>
            </a:pPr>
            <a:r>
              <a:rPr lang="en-US" sz="2400" b="1" dirty="0">
                <a:latin typeface="Arial" panose="020B0604020202020204" pitchFamily="34" charset="0"/>
                <a:cs typeface="Arial" panose="020B0604020202020204" pitchFamily="34" charset="0"/>
              </a:rPr>
              <a:t>Mr. Anurag Singh (Project Engineer)</a:t>
            </a:r>
            <a:endParaRPr lang="en-US" sz="2400" dirty="0">
              <a:latin typeface="Arial" panose="020B0604020202020204" pitchFamily="34" charset="0"/>
              <a:cs typeface="Arial" panose="020B0604020202020204" pitchFamily="34" charset="0"/>
            </a:endParaRPr>
          </a:p>
          <a:p>
            <a:pPr marL="342900" indent="-342900">
              <a:buFont typeface="Wingdings"/>
              <a:buChar char="Ø"/>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0969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10000" b="-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4A62F8-42FC-06DC-59BB-2B45522864BC}"/>
              </a:ext>
            </a:extLst>
          </p:cNvPr>
          <p:cNvSpPr txBox="1"/>
          <p:nvPr/>
        </p:nvSpPr>
        <p:spPr>
          <a:xfrm>
            <a:off x="4230445" y="346433"/>
            <a:ext cx="456126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EB9258B4-EDAB-7E7A-AD45-1CD9E7C7AB5E}"/>
              </a:ext>
            </a:extLst>
          </p:cNvPr>
          <p:cNvSpPr txBox="1"/>
          <p:nvPr/>
        </p:nvSpPr>
        <p:spPr>
          <a:xfrm>
            <a:off x="270396" y="2297495"/>
            <a:ext cx="8473538"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3600" dirty="0">
                <a:solidFill>
                  <a:schemeClr val="bg1"/>
                </a:solidFill>
              </a:rPr>
              <a:t>Abstract  </a:t>
            </a:r>
          </a:p>
          <a:p>
            <a:pPr marL="285750" indent="-285750">
              <a:buFont typeface="Wingdings"/>
              <a:buChar char="Ø"/>
            </a:pPr>
            <a:r>
              <a:rPr lang="en-US" sz="3600" dirty="0">
                <a:solidFill>
                  <a:schemeClr val="bg1"/>
                </a:solidFill>
              </a:rPr>
              <a:t>Introduction</a:t>
            </a:r>
          </a:p>
          <a:p>
            <a:pPr marL="285750" indent="-285750">
              <a:buFont typeface="Wingdings"/>
              <a:buChar char="Ø"/>
            </a:pPr>
            <a:r>
              <a:rPr lang="en-US" sz="3600" dirty="0">
                <a:solidFill>
                  <a:schemeClr val="bg1"/>
                </a:solidFill>
              </a:rPr>
              <a:t>Scope of Project</a:t>
            </a:r>
          </a:p>
          <a:p>
            <a:pPr marL="285750" indent="-285750">
              <a:buFont typeface="Wingdings"/>
              <a:buChar char="Ø"/>
            </a:pPr>
            <a:r>
              <a:rPr lang="en-US" sz="3600" dirty="0">
                <a:solidFill>
                  <a:schemeClr val="bg1"/>
                </a:solidFill>
              </a:rPr>
              <a:t>Project Flowchart</a:t>
            </a:r>
          </a:p>
          <a:p>
            <a:pPr marL="285750" indent="-285750">
              <a:buFont typeface="Wingdings"/>
              <a:buChar char="Ø"/>
            </a:pPr>
            <a:r>
              <a:rPr lang="en-US" sz="3600" dirty="0">
                <a:solidFill>
                  <a:schemeClr val="bg1"/>
                </a:solidFill>
              </a:rPr>
              <a:t>References</a:t>
            </a:r>
          </a:p>
          <a:p>
            <a:endParaRPr lang="en-US" sz="3600" dirty="0">
              <a:solidFill>
                <a:srgbClr val="FFFFFF"/>
              </a:solidFill>
            </a:endParaRPr>
          </a:p>
          <a:p>
            <a:pPr marL="285750" indent="-285750">
              <a:buFont typeface="Wingdings"/>
              <a:buChar char="Ø"/>
            </a:pPr>
            <a:endParaRPr lang="en-US" sz="2800" dirty="0">
              <a:solidFill>
                <a:srgbClr val="000000"/>
              </a:solidFill>
            </a:endParaRPr>
          </a:p>
        </p:txBody>
      </p:sp>
    </p:spTree>
    <p:extLst>
      <p:ext uri="{BB962C8B-B14F-4D97-AF65-F5344CB8AC3E}">
        <p14:creationId xmlns:p14="http://schemas.microsoft.com/office/powerpoint/2010/main" val="233298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983FDB-EF2C-B9CF-06B8-0C3C45A95770}"/>
              </a:ext>
            </a:extLst>
          </p:cNvPr>
          <p:cNvSpPr txBox="1"/>
          <p:nvPr/>
        </p:nvSpPr>
        <p:spPr>
          <a:xfrm>
            <a:off x="247838" y="370085"/>
            <a:ext cx="320386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dirty="0">
                <a:latin typeface="Times New Roman" panose="02020603050405020304" pitchFamily="18" charset="0"/>
                <a:cs typeface="Times New Roman" panose="02020603050405020304" pitchFamily="18" charset="0"/>
              </a:rPr>
              <a:t>Abstract</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5F04492-77B3-B255-F803-C3141570979A}"/>
              </a:ext>
            </a:extLst>
          </p:cNvPr>
          <p:cNvSpPr txBox="1"/>
          <p:nvPr/>
        </p:nvSpPr>
        <p:spPr>
          <a:xfrm>
            <a:off x="887632" y="1203634"/>
            <a:ext cx="1095993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Ocular health assessment is a critical component of preventive care. However, traditional methods of ocular health assessment, such as manual grading of fundus images, can be time-consuming and prone to errors. Machine learning (ML) has the potential to automate ocular health assessment and improve its accuracy. This study proposes the development of an ML model for ocular health assessment using an advanced fundus camera. The model will be trained on a dataset of fundus images with ground truth labels for various ocular health conditions. The model could also be used to improve the accuracy of ocular health assessment, which could lead to earlier detection and treatment of eye diseases.</a:t>
            </a:r>
            <a:endParaRPr lang="en-US" sz="3600" dirty="0"/>
          </a:p>
        </p:txBody>
      </p:sp>
    </p:spTree>
    <p:extLst>
      <p:ext uri="{BB962C8B-B14F-4D97-AF65-F5344CB8AC3E}">
        <p14:creationId xmlns:p14="http://schemas.microsoft.com/office/powerpoint/2010/main" val="1448081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73A309-8D97-CAC6-D87A-0D3087BE36B8}"/>
              </a:ext>
            </a:extLst>
          </p:cNvPr>
          <p:cNvSpPr txBox="1"/>
          <p:nvPr/>
        </p:nvSpPr>
        <p:spPr>
          <a:xfrm>
            <a:off x="3952001" y="88773"/>
            <a:ext cx="535417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b="1" dirty="0"/>
              <a:t>Introduction</a:t>
            </a:r>
          </a:p>
        </p:txBody>
      </p:sp>
      <p:sp>
        <p:nvSpPr>
          <p:cNvPr id="3" name="TextBox 2">
            <a:extLst>
              <a:ext uri="{FF2B5EF4-FFF2-40B4-BE49-F238E27FC236}">
                <a16:creationId xmlns:a16="http://schemas.microsoft.com/office/drawing/2014/main" id="{9AF83EA9-9371-AD68-ECA8-6EEA8F8A899E}"/>
              </a:ext>
            </a:extLst>
          </p:cNvPr>
          <p:cNvSpPr txBox="1"/>
          <p:nvPr/>
        </p:nvSpPr>
        <p:spPr>
          <a:xfrm>
            <a:off x="452846" y="1347616"/>
            <a:ext cx="106919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ea typeface="+mn-lt"/>
                <a:cs typeface="+mn-lt"/>
              </a:rPr>
              <a:t>Fundus Photography </a:t>
            </a:r>
          </a:p>
          <a:p>
            <a:pPr marL="342900" indent="-342900">
              <a:buFont typeface="Arial" panose="020B0604020202020204" pitchFamily="34" charset="0"/>
              <a:buChar char="•"/>
            </a:pPr>
            <a:r>
              <a:rPr lang="en-US" sz="2400" dirty="0">
                <a:ea typeface="+mn-lt"/>
                <a:cs typeface="+mn-lt"/>
              </a:rPr>
              <a:t>Advance Fundus Camera </a:t>
            </a:r>
          </a:p>
          <a:p>
            <a:pPr marL="342900" indent="-342900">
              <a:buFont typeface="Arial" panose="020B0604020202020204" pitchFamily="34" charset="0"/>
              <a:buChar char="•"/>
            </a:pPr>
            <a:r>
              <a:rPr lang="en-US" sz="2400" dirty="0">
                <a:ea typeface="+mn-lt"/>
                <a:cs typeface="+mn-lt"/>
              </a:rPr>
              <a:t>Machine Learning  in health care sector</a:t>
            </a:r>
          </a:p>
        </p:txBody>
      </p:sp>
    </p:spTree>
    <p:extLst>
      <p:ext uri="{BB962C8B-B14F-4D97-AF65-F5344CB8AC3E}">
        <p14:creationId xmlns:p14="http://schemas.microsoft.com/office/powerpoint/2010/main" val="1967210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763A2-C2B3-08F8-D22A-0176EFD7DA7B}"/>
              </a:ext>
            </a:extLst>
          </p:cNvPr>
          <p:cNvSpPr txBox="1"/>
          <p:nvPr/>
        </p:nvSpPr>
        <p:spPr>
          <a:xfrm>
            <a:off x="476250" y="784411"/>
            <a:ext cx="530878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t>Scope of Project</a:t>
            </a:r>
          </a:p>
        </p:txBody>
      </p:sp>
      <p:sp>
        <p:nvSpPr>
          <p:cNvPr id="3" name="TextBox 2">
            <a:extLst>
              <a:ext uri="{FF2B5EF4-FFF2-40B4-BE49-F238E27FC236}">
                <a16:creationId xmlns:a16="http://schemas.microsoft.com/office/drawing/2014/main" id="{2DF6A9D1-BECB-38E8-9ADC-972F08876108}"/>
              </a:ext>
            </a:extLst>
          </p:cNvPr>
          <p:cNvSpPr txBox="1"/>
          <p:nvPr/>
        </p:nvSpPr>
        <p:spPr>
          <a:xfrm>
            <a:off x="546286" y="1934904"/>
            <a:ext cx="1068761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IN" sz="2400" dirty="0"/>
              <a:t>Developing a model that can detect a wider range of eye diseases</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Developing a model that is more user-friendly</a:t>
            </a:r>
            <a:endParaRPr lang="en-US" sz="2400" dirty="0"/>
          </a:p>
          <a:p>
            <a:endParaRPr lang="en-US" sz="2400" dirty="0"/>
          </a:p>
          <a:p>
            <a:endParaRPr lang="en-US" sz="2400" dirty="0"/>
          </a:p>
        </p:txBody>
      </p:sp>
    </p:spTree>
    <p:extLst>
      <p:ext uri="{BB962C8B-B14F-4D97-AF65-F5344CB8AC3E}">
        <p14:creationId xmlns:p14="http://schemas.microsoft.com/office/powerpoint/2010/main" val="3959297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0229" y="268641"/>
            <a:ext cx="4859383" cy="1446550"/>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Project </a:t>
            </a:r>
          </a:p>
          <a:p>
            <a:r>
              <a:rPr lang="en-US" sz="4400" b="1" dirty="0">
                <a:latin typeface="Times New Roman" panose="02020603050405020304" pitchFamily="18" charset="0"/>
                <a:cs typeface="Times New Roman" panose="02020603050405020304" pitchFamily="18" charset="0"/>
              </a:rPr>
              <a:t>Flowchart</a:t>
            </a:r>
          </a:p>
        </p:txBody>
      </p:sp>
      <p:cxnSp>
        <p:nvCxnSpPr>
          <p:cNvPr id="5" name="Straight Connector 4"/>
          <p:cNvCxnSpPr/>
          <p:nvPr/>
        </p:nvCxnSpPr>
        <p:spPr>
          <a:xfrm>
            <a:off x="5094514" y="5286103"/>
            <a:ext cx="609600" cy="8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704114" y="4572000"/>
            <a:ext cx="0" cy="722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704114" y="4572000"/>
            <a:ext cx="278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400" y="1749628"/>
            <a:ext cx="8798777" cy="4941219"/>
          </a:xfrm>
          <a:prstGeom prst="rect">
            <a:avLst/>
          </a:prstGeom>
        </p:spPr>
      </p:pic>
    </p:spTree>
    <p:extLst>
      <p:ext uri="{BB962C8B-B14F-4D97-AF65-F5344CB8AC3E}">
        <p14:creationId xmlns:p14="http://schemas.microsoft.com/office/powerpoint/2010/main" val="2605185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559" y="1188526"/>
            <a:ext cx="3683725" cy="5391568"/>
          </a:xfrm>
          <a:prstGeom prst="rect">
            <a:avLst/>
          </a:prstGeom>
        </p:spPr>
      </p:pic>
    </p:spTree>
    <p:extLst>
      <p:ext uri="{BB962C8B-B14F-4D97-AF65-F5344CB8AC3E}">
        <p14:creationId xmlns:p14="http://schemas.microsoft.com/office/powerpoint/2010/main" val="2677092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24972-60AF-7B62-2D62-CAE18AEF8386}"/>
              </a:ext>
            </a:extLst>
          </p:cNvPr>
          <p:cNvSpPr txBox="1"/>
          <p:nvPr/>
        </p:nvSpPr>
        <p:spPr>
          <a:xfrm>
            <a:off x="708211" y="627529"/>
            <a:ext cx="4356847" cy="769441"/>
          </a:xfrm>
          <a:prstGeom prst="rect">
            <a:avLst/>
          </a:prstGeom>
          <a:noFill/>
        </p:spPr>
        <p:txBody>
          <a:bodyPr wrap="square" rtlCol="0">
            <a:spAutoFit/>
          </a:bodyPr>
          <a:lstStyle/>
          <a:p>
            <a:r>
              <a:rPr lang="en-IN" sz="4400" b="1" dirty="0"/>
              <a:t>Screen Shoots</a:t>
            </a:r>
          </a:p>
        </p:txBody>
      </p:sp>
      <p:pic>
        <p:nvPicPr>
          <p:cNvPr id="5" name="Picture 4">
            <a:extLst>
              <a:ext uri="{FF2B5EF4-FFF2-40B4-BE49-F238E27FC236}">
                <a16:creationId xmlns:a16="http://schemas.microsoft.com/office/drawing/2014/main" id="{A59FC14B-6F66-1A6D-7279-DEA551FCF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435" y="1502801"/>
            <a:ext cx="11143129" cy="5023505"/>
          </a:xfrm>
          <a:prstGeom prst="rect">
            <a:avLst/>
          </a:prstGeom>
        </p:spPr>
      </p:pic>
    </p:spTree>
    <p:extLst>
      <p:ext uri="{BB962C8B-B14F-4D97-AF65-F5344CB8AC3E}">
        <p14:creationId xmlns:p14="http://schemas.microsoft.com/office/powerpoint/2010/main" val="26133354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359</TotalTime>
  <Words>376</Words>
  <Application>Microsoft Office PowerPoint</Application>
  <PresentationFormat>Widescreen</PresentationFormat>
  <Paragraphs>39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Times New Roman</vt:lpstr>
      <vt:lpstr>Wingdings</vt:lpstr>
      <vt:lpstr>Office Theme</vt:lpstr>
      <vt:lpstr>Developing an Advanced Fundus Camera For Ocular Health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Rajesh Rane</cp:lastModifiedBy>
  <cp:revision>471</cp:revision>
  <dcterms:created xsi:type="dcterms:W3CDTF">2023-08-17T11:08:29Z</dcterms:created>
  <dcterms:modified xsi:type="dcterms:W3CDTF">2023-09-05T07:16:03Z</dcterms:modified>
</cp:coreProperties>
</file>